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9" r:id="rId3"/>
    <p:sldId id="268" r:id="rId4"/>
    <p:sldId id="273" r:id="rId5"/>
    <p:sldId id="270" r:id="rId6"/>
    <p:sldId id="263" r:id="rId7"/>
    <p:sldId id="269" r:id="rId8"/>
    <p:sldId id="267" r:id="rId9"/>
    <p:sldId id="262" r:id="rId10"/>
    <p:sldId id="271" r:id="rId11"/>
    <p:sldId id="274" r:id="rId12"/>
    <p:sldId id="275" r:id="rId13"/>
    <p:sldId id="279" r:id="rId14"/>
    <p:sldId id="277" r:id="rId15"/>
    <p:sldId id="276" r:id="rId16"/>
    <p:sldId id="280" r:id="rId17"/>
    <p:sldId id="278" r:id="rId18"/>
    <p:sldId id="260" r:id="rId19"/>
    <p:sldId id="25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420AD8-69B6-4B3B-9E07-A20052AEE8BD}" type="datetimeFigureOut">
              <a:rPr lang="en-US" smtClean="0"/>
              <a:t>3/19/2023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E8E701-AF32-4136-8639-F7E6A2DD04F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CB97365-EBCA-4027-87D5-99FC1D4DF0BB}" type="datetimeFigureOut">
              <a:rPr lang="en-US" smtClean="0"/>
              <a:pPr/>
              <a:t>3/19/2023</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3/19/2023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3/19/2023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3/19/2023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CB97365-EBCA-4027-87D5-99FC1D4DF0BB}" type="datetimeFigureOut">
              <a:rPr lang="en-US" smtClean="0"/>
              <a:pPr/>
              <a:t>3/19/2023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7924800" y="6416675"/>
            <a:ext cx="762000" cy="365125"/>
          </a:xfrm>
        </p:spPr>
        <p:txBody>
          <a:bodyPr/>
          <a:lstStyle/>
          <a:p>
            <a:fld id="{69E29E33-B620-47F9-BB04-8846C2A5AFC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3/19/2023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CB97365-EBCA-4027-87D5-99FC1D4DF0BB}" type="datetimeFigureOut">
              <a:rPr lang="en-US" smtClean="0"/>
              <a:pPr/>
              <a:t>3/19/2023</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B97365-EBCA-4027-87D5-99FC1D4DF0BB}" type="datetimeFigureOut">
              <a:rPr lang="en-US" smtClean="0"/>
              <a:pPr/>
              <a:t>3/19/2023</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97365-EBCA-4027-87D5-99FC1D4DF0BB}" type="datetimeFigureOut">
              <a:rPr lang="en-US" smtClean="0"/>
              <a:pPr/>
              <a:t>3/19/2023</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3/19/2023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B97365-EBCA-4027-87D5-99FC1D4DF0BB}" type="datetimeFigureOut">
              <a:rPr lang="en-US" smtClean="0"/>
              <a:pPr/>
              <a:t>3/19/2023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CB97365-EBCA-4027-87D5-99FC1D4DF0BB}" type="datetimeFigureOut">
              <a:rPr lang="en-US" smtClean="0"/>
              <a:pPr/>
              <a:t>3/19/2023</a:t>
            </a:fld>
            <a:endParaRPr lang="en-US">
              <a:solidFill>
                <a:schemeClr val="tx1">
                  <a:shade val="50000"/>
                </a:scheme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0" lang="en-US">
              <a:solidFill>
                <a:schemeClr val="tx1">
                  <a:shade val="50000"/>
                </a:scheme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searchenginejournal.com/influencer-program-technology/39605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zenbusiness.com/blog/successful-sales/" TargetMode="External"/><Relationship Id="rId2" Type="http://schemas.openxmlformats.org/officeDocument/2006/relationships/hyperlink" Target="https://www.searchenginejournal.com/influencer-program-technology/39605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earchenginejournal.com/influencer-program-technology/39605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searchenginejournal.com/influencer-program-technology/39605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searchenginejournal.com/influencer-program-technology/39605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zenbusiness.com/blog/sales-objections/" TargetMode="External"/><Relationship Id="rId2" Type="http://schemas.openxmlformats.org/officeDocument/2006/relationships/hyperlink" Target="https://www.searchenginejournal.com/influencer-program-technology/39605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rookings.edu/essay/audible-reckoning-how-top-political-podcasters-spread-unsubstantiated-and-false-claim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Adult </a:t>
            </a:r>
            <a:r>
              <a:rPr lang="en-US" i="1" dirty="0" smtClean="0"/>
              <a:t>education </a:t>
            </a:r>
            <a:r>
              <a:rPr lang="en-US" dirty="0" smtClean="0"/>
              <a:t>outreach</a:t>
            </a:r>
            <a:endParaRPr lang="en-US" dirty="0"/>
          </a:p>
        </p:txBody>
      </p:sp>
      <p:sp>
        <p:nvSpPr>
          <p:cNvPr id="3" name="Subtitle 2"/>
          <p:cNvSpPr>
            <a:spLocks noGrp="1"/>
          </p:cNvSpPr>
          <p:nvPr>
            <p:ph type="subTitle" idx="1"/>
          </p:nvPr>
        </p:nvSpPr>
        <p:spPr/>
        <p:txBody>
          <a:bodyPr/>
          <a:lstStyle/>
          <a:p>
            <a:r>
              <a:rPr lang="en-US" dirty="0" smtClean="0"/>
              <a:t>Daniel Reynaga</a:t>
            </a:r>
          </a:p>
          <a:p>
            <a:r>
              <a:rPr lang="en-US" dirty="0" smtClean="0"/>
              <a:t>March 19,2023</a:t>
            </a:r>
          </a:p>
          <a:p>
            <a:r>
              <a:rPr lang="en-US" dirty="0" smtClean="0"/>
              <a:t>reynagd@protonmail.com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the Problem</a:t>
            </a: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pPr>
              <a:buNone/>
            </a:pPr>
            <a:r>
              <a:rPr lang="en-US" dirty="0" smtClean="0"/>
              <a:t>The Adult Masses don’t know where we are heading</a:t>
            </a:r>
          </a:p>
          <a:p>
            <a:pPr>
              <a:buNone/>
            </a:pPr>
            <a:endParaRPr lang="en-US" dirty="0" smtClean="0"/>
          </a:p>
          <a:p>
            <a:r>
              <a:rPr lang="en-US" dirty="0" smtClean="0"/>
              <a:t>Adults </a:t>
            </a:r>
            <a:r>
              <a:rPr lang="en-US" dirty="0" smtClean="0"/>
              <a:t>Are Instilled </a:t>
            </a:r>
            <a:r>
              <a:rPr lang="en-US" dirty="0" smtClean="0"/>
              <a:t>with Self Doubt and </a:t>
            </a:r>
            <a:r>
              <a:rPr lang="en-US" dirty="0" smtClean="0"/>
              <a:t>Fear</a:t>
            </a:r>
          </a:p>
          <a:p>
            <a:pPr lvl="1"/>
            <a:endParaRPr lang="en-US" dirty="0" smtClean="0"/>
          </a:p>
          <a:p>
            <a:pPr lvl="1"/>
            <a:r>
              <a:rPr lang="en-US" dirty="0" smtClean="0"/>
              <a:t>The Promise of Security at the cost of Liberty</a:t>
            </a:r>
          </a:p>
          <a:p>
            <a:pPr lvl="1"/>
            <a:r>
              <a:rPr lang="en-US" dirty="0" smtClean="0"/>
              <a:t>The Promise of saving the Planet at the cost of everything</a:t>
            </a:r>
          </a:p>
          <a:p>
            <a:pPr lvl="1"/>
            <a:r>
              <a:rPr lang="en-US" dirty="0" smtClean="0"/>
              <a:t>Only Silent Obedient Consent is required</a:t>
            </a:r>
            <a:endParaRPr lang="en-US" dirty="0" smtClean="0"/>
          </a:p>
          <a:p>
            <a:pPr>
              <a:buNone/>
            </a:pPr>
            <a:r>
              <a:rPr lang="en-US" dirty="0" smtClean="0"/>
              <a:t>			    </a:t>
            </a:r>
          </a:p>
          <a:p>
            <a:pPr>
              <a:buNone/>
            </a:pPr>
            <a:endParaRPr lang="en-US" dirty="0" smtClean="0"/>
          </a:p>
          <a:p>
            <a:pPr>
              <a:buNone/>
            </a:pPr>
            <a:r>
              <a:rPr lang="en-US" dirty="0" smtClean="0"/>
              <a:t> </a:t>
            </a:r>
          </a:p>
          <a:p>
            <a:pPr>
              <a:buNone/>
            </a:pPr>
            <a:endParaRPr lang="en-US" dirty="0" smtClean="0"/>
          </a:p>
          <a:p>
            <a:endParaRPr lang="en-US" dirty="0"/>
          </a:p>
        </p:txBody>
      </p:sp>
      <p:sp>
        <p:nvSpPr>
          <p:cNvPr id="5" name="Horizontal Scroll 4"/>
          <p:cNvSpPr/>
          <p:nvPr/>
        </p:nvSpPr>
        <p:spPr>
          <a:xfrm>
            <a:off x="990600" y="5562600"/>
            <a:ext cx="6629400" cy="7620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Through </a:t>
            </a:r>
            <a:r>
              <a:rPr lang="en-US" dirty="0" smtClean="0"/>
              <a:t>Fear, people there have </a:t>
            </a:r>
            <a:r>
              <a:rPr lang="en-US" dirty="0" smtClean="0"/>
              <a:t>all their lifetime been subject to bondage – Heb 2:15</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Approach?</a:t>
            </a:r>
            <a:br>
              <a:rPr lang="en-US" dirty="0" smtClean="0"/>
            </a:br>
            <a:endParaRPr lang="en-US" dirty="0"/>
          </a:p>
        </p:txBody>
      </p:sp>
      <p:sp>
        <p:nvSpPr>
          <p:cNvPr id="5" name="Content Placeholder 4"/>
          <p:cNvSpPr>
            <a:spLocks noGrp="1"/>
          </p:cNvSpPr>
          <p:nvPr>
            <p:ph idx="1"/>
          </p:nvPr>
        </p:nvSpPr>
        <p:spPr>
          <a:xfrm>
            <a:off x="457200" y="990600"/>
            <a:ext cx="8229600" cy="5318760"/>
          </a:xfrm>
        </p:spPr>
        <p:txBody>
          <a:bodyPr>
            <a:normAutofit/>
          </a:bodyPr>
          <a:lstStyle/>
          <a:p>
            <a:pPr lvl="2"/>
            <a:r>
              <a:rPr lang="en-US" dirty="0" smtClean="0"/>
              <a:t>Web Content Amplification</a:t>
            </a:r>
          </a:p>
          <a:p>
            <a:pPr lvl="3"/>
            <a:r>
              <a:rPr lang="en-US" dirty="0" smtClean="0"/>
              <a:t>Enlist Influencers ? </a:t>
            </a:r>
          </a:p>
          <a:p>
            <a:pPr lvl="3"/>
            <a:r>
              <a:rPr lang="en-US" dirty="0" smtClean="0"/>
              <a:t>E-Mail </a:t>
            </a:r>
            <a:r>
              <a:rPr lang="en-US" dirty="0" smtClean="0"/>
              <a:t>and </a:t>
            </a:r>
            <a:r>
              <a:rPr lang="en-US" dirty="0" smtClean="0"/>
              <a:t>Flyers(QR codes)</a:t>
            </a:r>
          </a:p>
          <a:p>
            <a:pPr lvl="3"/>
            <a:r>
              <a:rPr lang="en-US" dirty="0" smtClean="0"/>
              <a:t>Expand Across Social Media Platforms ( Telegram)</a:t>
            </a:r>
          </a:p>
          <a:p>
            <a:pPr lvl="3"/>
            <a:r>
              <a:rPr lang="en-US" dirty="0" smtClean="0"/>
              <a:t>Podcasts</a:t>
            </a:r>
          </a:p>
          <a:p>
            <a:pPr lvl="2"/>
            <a:r>
              <a:rPr lang="en-US" dirty="0" smtClean="0"/>
              <a:t>Precinct Chair Concept </a:t>
            </a:r>
            <a:r>
              <a:rPr lang="en-US" dirty="0" smtClean="0"/>
              <a:t>(your neighbors)</a:t>
            </a:r>
          </a:p>
          <a:p>
            <a:pPr lvl="3"/>
            <a:r>
              <a:rPr lang="en-US" dirty="0" smtClean="0"/>
              <a:t>Know and Recruit your Neighbors</a:t>
            </a:r>
          </a:p>
          <a:p>
            <a:pPr lvl="4"/>
            <a:r>
              <a:rPr lang="en-US" dirty="0" smtClean="0"/>
              <a:t>E-mail lists, phone numbers, </a:t>
            </a:r>
          </a:p>
          <a:p>
            <a:pPr lvl="5"/>
            <a:r>
              <a:rPr lang="en-US" dirty="0" smtClean="0"/>
              <a:t>keep your neighbors informed</a:t>
            </a:r>
          </a:p>
          <a:p>
            <a:pPr lvl="4"/>
            <a:r>
              <a:rPr lang="en-US" dirty="0" smtClean="0"/>
              <a:t>Registered Voters</a:t>
            </a:r>
          </a:p>
          <a:p>
            <a:pPr lvl="4"/>
            <a:r>
              <a:rPr lang="en-US" dirty="0" smtClean="0"/>
              <a:t>Speaking at City Council meetings</a:t>
            </a:r>
          </a:p>
          <a:p>
            <a:pPr lvl="4"/>
            <a:r>
              <a:rPr lang="en-US" dirty="0" smtClean="0"/>
              <a:t>E-mail or call your legislators</a:t>
            </a:r>
          </a:p>
          <a:p>
            <a:pPr lvl="4"/>
            <a:r>
              <a:rPr lang="en-US" dirty="0" smtClean="0"/>
              <a:t>i.e</a:t>
            </a:r>
            <a:r>
              <a:rPr lang="en-US" dirty="0" smtClean="0"/>
              <a:t>. Rise </a:t>
            </a:r>
            <a:r>
              <a:rPr lang="en-US" dirty="0" smtClean="0"/>
              <a:t>Canada</a:t>
            </a:r>
          </a:p>
          <a:p>
            <a:pPr lvl="3">
              <a:buNone/>
            </a:pPr>
            <a:endParaRPr lang="en-US" dirty="0" smtClean="0"/>
          </a:p>
          <a:p>
            <a:pPr lvl="3">
              <a:buNone/>
            </a:pPr>
            <a:endParaRPr lang="en-US" dirty="0" smtClean="0"/>
          </a:p>
          <a:p>
            <a:endParaRPr lang="en-US" dirty="0"/>
          </a:p>
        </p:txBody>
      </p:sp>
      <p:sp>
        <p:nvSpPr>
          <p:cNvPr id="6" name="Horizontal Scroll 5"/>
          <p:cNvSpPr/>
          <p:nvPr/>
        </p:nvSpPr>
        <p:spPr>
          <a:xfrm>
            <a:off x="1600200" y="6019800"/>
            <a:ext cx="5943600" cy="6858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buNone/>
            </a:pPr>
            <a:r>
              <a:rPr lang="en-US" dirty="0" smtClean="0"/>
              <a:t>Actions must be decentralized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What is the Approach?</a:t>
            </a:r>
            <a:br>
              <a:rPr lang="en-US" smtClean="0"/>
            </a:br>
            <a:endParaRPr lang="en-US" dirty="0"/>
          </a:p>
        </p:txBody>
      </p:sp>
      <p:sp>
        <p:nvSpPr>
          <p:cNvPr id="5" name="Content Placeholder 4"/>
          <p:cNvSpPr>
            <a:spLocks noGrp="1"/>
          </p:cNvSpPr>
          <p:nvPr>
            <p:ph idx="1"/>
          </p:nvPr>
        </p:nvSpPr>
        <p:spPr/>
        <p:txBody>
          <a:bodyPr/>
          <a:lstStyle/>
          <a:p>
            <a:pPr lvl="1"/>
            <a:endParaRPr lang="en-US" dirty="0" smtClean="0"/>
          </a:p>
          <a:p>
            <a:pPr lvl="3"/>
            <a:endParaRPr lang="en-US" dirty="0" smtClean="0"/>
          </a:p>
          <a:p>
            <a:pPr lvl="3"/>
            <a:endParaRPr lang="en-US" dirty="0" smtClean="0"/>
          </a:p>
          <a:p>
            <a:endParaRPr lang="en-US" dirty="0"/>
          </a:p>
        </p:txBody>
      </p:sp>
      <p:sp>
        <p:nvSpPr>
          <p:cNvPr id="4" name="Rectangle 3"/>
          <p:cNvSpPr/>
          <p:nvPr/>
        </p:nvSpPr>
        <p:spPr>
          <a:xfrm>
            <a:off x="1219200" y="5943600"/>
            <a:ext cx="6781800" cy="646331"/>
          </a:xfrm>
          <a:prstGeom prst="rect">
            <a:avLst/>
          </a:prstGeom>
        </p:spPr>
        <p:txBody>
          <a:bodyPr wrap="square">
            <a:spAutoFit/>
          </a:bodyPr>
          <a:lstStyle/>
          <a:p>
            <a:r>
              <a:rPr lang="en-US" u="sng" dirty="0" smtClean="0">
                <a:hlinkClick r:id="rId2"/>
              </a:rPr>
              <a:t>https://www.searchenginejournal.com/influencer-program-technology/396052/#close</a:t>
            </a:r>
            <a:endParaRPr lang="en-US" dirty="0"/>
          </a:p>
        </p:txBody>
      </p:sp>
      <p:sp>
        <p:nvSpPr>
          <p:cNvPr id="8" name="Content Placeholder 4"/>
          <p:cNvSpPr txBox="1">
            <a:spLocks/>
          </p:cNvSpPr>
          <p:nvPr/>
        </p:nvSpPr>
        <p:spPr>
          <a:xfrm>
            <a:off x="609600" y="1143000"/>
            <a:ext cx="8229600" cy="4709160"/>
          </a:xfrm>
          <a:prstGeom prst="rect">
            <a:avLst/>
          </a:prstGeom>
        </p:spPr>
        <p:txBody>
          <a:bodyPr vert="horz">
            <a:normAutofit/>
          </a:bodyPr>
          <a:lstStyle/>
          <a:p>
            <a:pPr marL="868680" marR="0" lvl="1" indent="-283464" algn="l" defTabSz="914400" rtl="0" eaLnBrk="1" fontAlgn="auto" latinLnBrk="0" hangingPunct="1">
              <a:lnSpc>
                <a:spcPct val="100000"/>
              </a:lnSpc>
              <a:spcBef>
                <a:spcPct val="20000"/>
              </a:spcBef>
              <a:spcAft>
                <a:spcPts val="0"/>
              </a:spcAft>
              <a:buClr>
                <a:schemeClr val="tx1"/>
              </a:buClr>
              <a:buSzPct val="80000"/>
              <a:buFont typeface="Wingdings 2"/>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r>
              <a:rPr lang="en-US" b="1" dirty="0" smtClean="0"/>
              <a:t>Study and practice this process, and you’ll influence, not manipulate, and change minds. Start with these six keys: </a:t>
            </a:r>
            <a:endParaRPr lang="en-US" dirty="0" smtClean="0"/>
          </a:p>
          <a:p>
            <a:endParaRPr lang="en-US" b="1" dirty="0" smtClean="0"/>
          </a:p>
          <a:p>
            <a:r>
              <a:rPr lang="en-US" b="1" dirty="0" smtClean="0"/>
              <a:t>Understand </a:t>
            </a:r>
            <a:r>
              <a:rPr lang="en-US" b="1" dirty="0" smtClean="0"/>
              <a:t>the decision cycle.</a:t>
            </a:r>
          </a:p>
          <a:p>
            <a:endParaRPr lang="en-US" b="1" dirty="0" smtClean="0"/>
          </a:p>
          <a:p>
            <a:r>
              <a:rPr lang="en-US" b="1" dirty="0" smtClean="0"/>
              <a:t>1. </a:t>
            </a:r>
            <a:r>
              <a:rPr lang="en-US" dirty="0" smtClean="0"/>
              <a:t>People </a:t>
            </a:r>
            <a:r>
              <a:rPr lang="en-US" dirty="0" smtClean="0"/>
              <a:t>move through six predictable stages—a universal </a:t>
            </a:r>
            <a:r>
              <a:rPr lang="en-US" i="1" dirty="0" smtClean="0"/>
              <a:t>decision cycle</a:t>
            </a:r>
            <a:r>
              <a:rPr lang="en-US" dirty="0" smtClean="0"/>
              <a:t>—whenever they make a change. If you can’t identify where someone is in the decision cycle, you probably won’t understand how to exercise influence at each stage. For instance, in the “Satisfied” stage, many people will simply say they’re satisfied just to fend off early attempts at change. Your task, then, is merely to listen and learn; in this way, you’ll gain the perspective you’ll need in other stages. </a:t>
            </a:r>
          </a:p>
          <a:p>
            <a:pPr marL="1353312" marR="0" lvl="3" indent="-182880" algn="l" defTabSz="914400" rtl="0" eaLnBrk="1" fontAlgn="auto" latinLnBrk="0" hangingPunct="1">
              <a:lnSpc>
                <a:spcPct val="100000"/>
              </a:lnSpc>
              <a:spcBef>
                <a:spcPct val="20000"/>
              </a:spcBef>
              <a:spcAft>
                <a:spcPts val="0"/>
              </a:spcAft>
              <a:buClr>
                <a:schemeClr val="tx1"/>
              </a:buClr>
              <a:buSzPct val="100000"/>
              <a:buFont typeface="Wingdings 3"/>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What is the Approach?</a:t>
            </a:r>
            <a:br>
              <a:rPr lang="en-US" smtClean="0"/>
            </a:br>
            <a:endParaRPr lang="en-US" dirty="0"/>
          </a:p>
        </p:txBody>
      </p:sp>
      <p:sp>
        <p:nvSpPr>
          <p:cNvPr id="5" name="Content Placeholder 4"/>
          <p:cNvSpPr>
            <a:spLocks noGrp="1"/>
          </p:cNvSpPr>
          <p:nvPr>
            <p:ph idx="1"/>
          </p:nvPr>
        </p:nvSpPr>
        <p:spPr/>
        <p:txBody>
          <a:bodyPr/>
          <a:lstStyle/>
          <a:p>
            <a:pPr lvl="1"/>
            <a:endParaRPr lang="en-US" dirty="0" smtClean="0"/>
          </a:p>
          <a:p>
            <a:pPr lvl="3"/>
            <a:endParaRPr lang="en-US" dirty="0" smtClean="0"/>
          </a:p>
          <a:p>
            <a:pPr lvl="3"/>
            <a:endParaRPr lang="en-US" dirty="0" smtClean="0"/>
          </a:p>
          <a:p>
            <a:endParaRPr lang="en-US" dirty="0"/>
          </a:p>
        </p:txBody>
      </p:sp>
      <p:sp>
        <p:nvSpPr>
          <p:cNvPr id="4" name="Rectangle 3"/>
          <p:cNvSpPr/>
          <p:nvPr/>
        </p:nvSpPr>
        <p:spPr>
          <a:xfrm>
            <a:off x="1219200" y="5943600"/>
            <a:ext cx="6781800" cy="646331"/>
          </a:xfrm>
          <a:prstGeom prst="rect">
            <a:avLst/>
          </a:prstGeom>
        </p:spPr>
        <p:txBody>
          <a:bodyPr wrap="square">
            <a:spAutoFit/>
          </a:bodyPr>
          <a:lstStyle/>
          <a:p>
            <a:r>
              <a:rPr lang="en-US" u="sng" dirty="0" smtClean="0">
                <a:hlinkClick r:id="rId2"/>
              </a:rPr>
              <a:t>https://www.searchenginejournal.com/influencer-program-technology/396052/#close</a:t>
            </a:r>
            <a:endParaRPr lang="en-US" dirty="0"/>
          </a:p>
        </p:txBody>
      </p:sp>
      <p:sp>
        <p:nvSpPr>
          <p:cNvPr id="8" name="Content Placeholder 4"/>
          <p:cNvSpPr txBox="1">
            <a:spLocks/>
          </p:cNvSpPr>
          <p:nvPr/>
        </p:nvSpPr>
        <p:spPr>
          <a:xfrm>
            <a:off x="609600" y="1143000"/>
            <a:ext cx="8229600" cy="4709160"/>
          </a:xfrm>
          <a:prstGeom prst="rect">
            <a:avLst/>
          </a:prstGeom>
        </p:spPr>
        <p:txBody>
          <a:bodyPr vert="horz">
            <a:normAutofit/>
          </a:bodyPr>
          <a:lstStyle/>
          <a:p>
            <a:pPr marL="868680" marR="0" lvl="1" indent="-283464" algn="l" defTabSz="914400" rtl="0" eaLnBrk="1" fontAlgn="auto" latinLnBrk="0" hangingPunct="1">
              <a:lnSpc>
                <a:spcPct val="100000"/>
              </a:lnSpc>
              <a:spcBef>
                <a:spcPct val="20000"/>
              </a:spcBef>
              <a:spcAft>
                <a:spcPts val="0"/>
              </a:spcAft>
              <a:buClr>
                <a:schemeClr val="tx1"/>
              </a:buClr>
              <a:buSzPct val="80000"/>
              <a:buFont typeface="Wingdings 2"/>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r>
              <a:rPr lang="en-US" b="1" dirty="0" smtClean="0"/>
              <a:t>2</a:t>
            </a:r>
            <a:r>
              <a:rPr lang="en-US" b="1" dirty="0" smtClean="0"/>
              <a:t>. Establish trust.</a:t>
            </a:r>
          </a:p>
          <a:p>
            <a:endParaRPr lang="en-US" dirty="0" smtClean="0"/>
          </a:p>
          <a:p>
            <a:r>
              <a:rPr lang="en-US" dirty="0" smtClean="0"/>
              <a:t>If </a:t>
            </a:r>
            <a:r>
              <a:rPr lang="en-US" dirty="0" smtClean="0"/>
              <a:t>people don’t trust you, they won’t allow you to influence them. A smart, simple way to establish trust is to talk less and listen more. Try using the 4 A’s: Ask open questions, Actively listen, Aim well (to guide the conversation in the desired direction), and Avoid problems. By alleviating the stress that a conversation about change can cause, you’ll </a:t>
            </a:r>
            <a:r>
              <a:rPr lang="en-US" u="sng" dirty="0" smtClean="0">
                <a:hlinkClick r:id="rId3"/>
              </a:rPr>
              <a:t>build trust</a:t>
            </a:r>
            <a:r>
              <a:rPr lang="en-US" dirty="0" smtClean="0"/>
              <a:t>.</a:t>
            </a:r>
          </a:p>
          <a:p>
            <a:pPr marL="1353312" marR="0" lvl="3" indent="-182880" algn="l" defTabSz="914400" rtl="0" eaLnBrk="1" fontAlgn="auto" latinLnBrk="0" hangingPunct="1">
              <a:lnSpc>
                <a:spcPct val="100000"/>
              </a:lnSpc>
              <a:spcBef>
                <a:spcPct val="20000"/>
              </a:spcBef>
              <a:spcAft>
                <a:spcPts val="0"/>
              </a:spcAft>
              <a:buClr>
                <a:schemeClr val="tx1"/>
              </a:buClr>
              <a:buSzPct val="100000"/>
              <a:buFont typeface="Wingdings 3"/>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What is the Approach?</a:t>
            </a:r>
            <a:br>
              <a:rPr lang="en-US" smtClean="0"/>
            </a:br>
            <a:endParaRPr lang="en-US" dirty="0"/>
          </a:p>
        </p:txBody>
      </p:sp>
      <p:sp>
        <p:nvSpPr>
          <p:cNvPr id="5" name="Content Placeholder 4"/>
          <p:cNvSpPr>
            <a:spLocks noGrp="1"/>
          </p:cNvSpPr>
          <p:nvPr>
            <p:ph idx="1"/>
          </p:nvPr>
        </p:nvSpPr>
        <p:spPr/>
        <p:txBody>
          <a:bodyPr/>
          <a:lstStyle/>
          <a:p>
            <a:pPr lvl="1"/>
            <a:endParaRPr lang="en-US" dirty="0" smtClean="0"/>
          </a:p>
          <a:p>
            <a:pPr lvl="3"/>
            <a:endParaRPr lang="en-US" dirty="0" smtClean="0"/>
          </a:p>
          <a:p>
            <a:pPr lvl="3"/>
            <a:endParaRPr lang="en-US" dirty="0" smtClean="0"/>
          </a:p>
          <a:p>
            <a:endParaRPr lang="en-US" dirty="0"/>
          </a:p>
        </p:txBody>
      </p:sp>
      <p:sp>
        <p:nvSpPr>
          <p:cNvPr id="4" name="Rectangle 3"/>
          <p:cNvSpPr/>
          <p:nvPr/>
        </p:nvSpPr>
        <p:spPr>
          <a:xfrm>
            <a:off x="1219200" y="5943600"/>
            <a:ext cx="6781800" cy="646331"/>
          </a:xfrm>
          <a:prstGeom prst="rect">
            <a:avLst/>
          </a:prstGeom>
        </p:spPr>
        <p:txBody>
          <a:bodyPr wrap="square">
            <a:spAutoFit/>
          </a:bodyPr>
          <a:lstStyle/>
          <a:p>
            <a:r>
              <a:rPr lang="en-US" u="sng" dirty="0" smtClean="0">
                <a:hlinkClick r:id="rId2"/>
              </a:rPr>
              <a:t>https://www.searchenginejournal.com/influencer-program-technology/396052/#close</a:t>
            </a:r>
            <a:endParaRPr lang="en-US" dirty="0"/>
          </a:p>
        </p:txBody>
      </p:sp>
      <p:sp>
        <p:nvSpPr>
          <p:cNvPr id="8" name="Content Placeholder 4"/>
          <p:cNvSpPr txBox="1">
            <a:spLocks/>
          </p:cNvSpPr>
          <p:nvPr/>
        </p:nvSpPr>
        <p:spPr>
          <a:xfrm>
            <a:off x="609600" y="1143000"/>
            <a:ext cx="8229600" cy="4709160"/>
          </a:xfrm>
          <a:prstGeom prst="rect">
            <a:avLst/>
          </a:prstGeom>
        </p:spPr>
        <p:txBody>
          <a:bodyPr vert="horz">
            <a:normAutofit/>
          </a:bodyPr>
          <a:lstStyle/>
          <a:p>
            <a:pPr marL="868680" marR="0" lvl="1" indent="-283464" algn="l" defTabSz="914400" rtl="0" eaLnBrk="1" fontAlgn="auto" latinLnBrk="0" hangingPunct="1">
              <a:lnSpc>
                <a:spcPct val="100000"/>
              </a:lnSpc>
              <a:spcBef>
                <a:spcPct val="20000"/>
              </a:spcBef>
              <a:spcAft>
                <a:spcPts val="0"/>
              </a:spcAft>
              <a:buClr>
                <a:schemeClr val="tx1"/>
              </a:buClr>
              <a:buSzPct val="80000"/>
              <a:buFont typeface="Wingdings 2"/>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r>
              <a:rPr lang="en-US" b="1" dirty="0" smtClean="0"/>
              <a:t>3</a:t>
            </a:r>
            <a:r>
              <a:rPr lang="en-US" b="1" dirty="0" smtClean="0"/>
              <a:t>. Create urgency.</a:t>
            </a:r>
          </a:p>
          <a:p>
            <a:endParaRPr lang="en-US" dirty="0" smtClean="0"/>
          </a:p>
          <a:p>
            <a:r>
              <a:rPr lang="en-US" dirty="0" smtClean="0"/>
              <a:t>Four </a:t>
            </a:r>
            <a:r>
              <a:rPr lang="en-US" dirty="0" smtClean="0"/>
              <a:t>out of five people readily admit that something in their life requires a change, but they just as readily admit that they aren’t doing anything about it yet. This is why influence requires </a:t>
            </a:r>
            <a:r>
              <a:rPr lang="en-US" i="1" dirty="0" smtClean="0"/>
              <a:t>urgency. </a:t>
            </a:r>
            <a:r>
              <a:rPr lang="en-US" dirty="0" smtClean="0"/>
              <a:t>To create urgency, ask probing questions that help people to consider the issue, contemplate the what-ifs, and comprehend the consequences. Use a sequence of simple probes that gently move the conversation closer to the real problem—questions such as, “What concerns do you have about the debt you’re building up?” and “How do you think this’ll ultimately affect your family’s future?” Your goal is to guide people to see the potential impact of indecision.</a:t>
            </a:r>
          </a:p>
          <a:p>
            <a:pPr marL="1353312" marR="0" lvl="3" indent="-182880" algn="l" defTabSz="914400" rtl="0" eaLnBrk="1" fontAlgn="auto" latinLnBrk="0" hangingPunct="1">
              <a:lnSpc>
                <a:spcPct val="100000"/>
              </a:lnSpc>
              <a:spcBef>
                <a:spcPct val="20000"/>
              </a:spcBef>
              <a:spcAft>
                <a:spcPts val="0"/>
              </a:spcAft>
              <a:buClr>
                <a:schemeClr val="tx1"/>
              </a:buClr>
              <a:buSzPct val="100000"/>
              <a:buFont typeface="Wingdings 3"/>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What is the Approach?</a:t>
            </a:r>
            <a:br>
              <a:rPr lang="en-US" smtClean="0"/>
            </a:br>
            <a:endParaRPr lang="en-US" dirty="0"/>
          </a:p>
        </p:txBody>
      </p:sp>
      <p:sp>
        <p:nvSpPr>
          <p:cNvPr id="5" name="Content Placeholder 4"/>
          <p:cNvSpPr>
            <a:spLocks noGrp="1"/>
          </p:cNvSpPr>
          <p:nvPr>
            <p:ph idx="1"/>
          </p:nvPr>
        </p:nvSpPr>
        <p:spPr/>
        <p:txBody>
          <a:bodyPr/>
          <a:lstStyle/>
          <a:p>
            <a:pPr lvl="1"/>
            <a:endParaRPr lang="en-US" dirty="0" smtClean="0"/>
          </a:p>
          <a:p>
            <a:pPr lvl="3"/>
            <a:endParaRPr lang="en-US" dirty="0" smtClean="0"/>
          </a:p>
          <a:p>
            <a:pPr lvl="3"/>
            <a:endParaRPr lang="en-US" dirty="0" smtClean="0"/>
          </a:p>
          <a:p>
            <a:endParaRPr lang="en-US" dirty="0"/>
          </a:p>
        </p:txBody>
      </p:sp>
      <p:sp>
        <p:nvSpPr>
          <p:cNvPr id="4" name="Rectangle 3"/>
          <p:cNvSpPr/>
          <p:nvPr/>
        </p:nvSpPr>
        <p:spPr>
          <a:xfrm>
            <a:off x="1219200" y="5943600"/>
            <a:ext cx="6781800" cy="646331"/>
          </a:xfrm>
          <a:prstGeom prst="rect">
            <a:avLst/>
          </a:prstGeom>
        </p:spPr>
        <p:txBody>
          <a:bodyPr wrap="square">
            <a:spAutoFit/>
          </a:bodyPr>
          <a:lstStyle/>
          <a:p>
            <a:r>
              <a:rPr lang="en-US" u="sng" dirty="0" smtClean="0">
                <a:hlinkClick r:id="rId2"/>
              </a:rPr>
              <a:t>https://www.searchenginejournal.com/influencer-program-technology/396052/#close</a:t>
            </a:r>
            <a:endParaRPr lang="en-US" dirty="0"/>
          </a:p>
        </p:txBody>
      </p:sp>
      <p:sp>
        <p:nvSpPr>
          <p:cNvPr id="8" name="Content Placeholder 4"/>
          <p:cNvSpPr txBox="1">
            <a:spLocks/>
          </p:cNvSpPr>
          <p:nvPr/>
        </p:nvSpPr>
        <p:spPr>
          <a:xfrm>
            <a:off x="609600" y="1143000"/>
            <a:ext cx="8229600" cy="4709160"/>
          </a:xfrm>
          <a:prstGeom prst="rect">
            <a:avLst/>
          </a:prstGeom>
        </p:spPr>
        <p:txBody>
          <a:bodyPr vert="horz">
            <a:normAutofit/>
          </a:bodyPr>
          <a:lstStyle/>
          <a:p>
            <a:pPr marL="868680" marR="0" lvl="1" indent="-283464" algn="l" defTabSz="914400" rtl="0" eaLnBrk="1" fontAlgn="auto" latinLnBrk="0" hangingPunct="1">
              <a:lnSpc>
                <a:spcPct val="100000"/>
              </a:lnSpc>
              <a:spcBef>
                <a:spcPct val="20000"/>
              </a:spcBef>
              <a:spcAft>
                <a:spcPts val="0"/>
              </a:spcAft>
              <a:buClr>
                <a:schemeClr val="tx1"/>
              </a:buClr>
              <a:buSzPct val="80000"/>
              <a:buFont typeface="Wingdings 2"/>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r>
              <a:rPr lang="en-US" b="1" dirty="0" smtClean="0"/>
              <a:t>4. Gain commitment.</a:t>
            </a:r>
          </a:p>
          <a:p>
            <a:endParaRPr lang="en-US" b="1" dirty="0" smtClean="0"/>
          </a:p>
          <a:p>
            <a:r>
              <a:rPr lang="en-US" dirty="0" smtClean="0"/>
              <a:t>Most people don’t just show up ready to commit to change—to, say, simply end a destructive addiction or leave a detrimental relationship or work environment. There needs to be a moment of truth, a moment of commitment. Ask the most important question never asked: “Are you committed to making a change?”</a:t>
            </a:r>
          </a:p>
          <a:p>
            <a:pPr marL="1353312" marR="0" lvl="3" indent="-182880" algn="l" defTabSz="914400" rtl="0" eaLnBrk="1" fontAlgn="auto" latinLnBrk="0" hangingPunct="1">
              <a:lnSpc>
                <a:spcPct val="100000"/>
              </a:lnSpc>
              <a:spcBef>
                <a:spcPct val="20000"/>
              </a:spcBef>
              <a:spcAft>
                <a:spcPts val="0"/>
              </a:spcAft>
              <a:buClr>
                <a:schemeClr val="tx1"/>
              </a:buClr>
              <a:buSzPct val="100000"/>
              <a:buFont typeface="Wingdings 3"/>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What is the Approach?</a:t>
            </a:r>
            <a:br>
              <a:rPr lang="en-US" smtClean="0"/>
            </a:br>
            <a:endParaRPr lang="en-US" dirty="0"/>
          </a:p>
        </p:txBody>
      </p:sp>
      <p:sp>
        <p:nvSpPr>
          <p:cNvPr id="5" name="Content Placeholder 4"/>
          <p:cNvSpPr>
            <a:spLocks noGrp="1"/>
          </p:cNvSpPr>
          <p:nvPr>
            <p:ph idx="1"/>
          </p:nvPr>
        </p:nvSpPr>
        <p:spPr/>
        <p:txBody>
          <a:bodyPr/>
          <a:lstStyle/>
          <a:p>
            <a:pPr lvl="1"/>
            <a:endParaRPr lang="en-US" dirty="0" smtClean="0"/>
          </a:p>
          <a:p>
            <a:pPr lvl="3"/>
            <a:endParaRPr lang="en-US" dirty="0" smtClean="0"/>
          </a:p>
          <a:p>
            <a:pPr lvl="3"/>
            <a:endParaRPr lang="en-US" dirty="0" smtClean="0"/>
          </a:p>
          <a:p>
            <a:endParaRPr lang="en-US" dirty="0"/>
          </a:p>
        </p:txBody>
      </p:sp>
      <p:sp>
        <p:nvSpPr>
          <p:cNvPr id="4" name="Rectangle 3"/>
          <p:cNvSpPr/>
          <p:nvPr/>
        </p:nvSpPr>
        <p:spPr>
          <a:xfrm>
            <a:off x="1219200" y="5943600"/>
            <a:ext cx="6781800" cy="646331"/>
          </a:xfrm>
          <a:prstGeom prst="rect">
            <a:avLst/>
          </a:prstGeom>
        </p:spPr>
        <p:txBody>
          <a:bodyPr wrap="square">
            <a:spAutoFit/>
          </a:bodyPr>
          <a:lstStyle/>
          <a:p>
            <a:r>
              <a:rPr lang="en-US" u="sng" dirty="0" smtClean="0">
                <a:hlinkClick r:id="rId2"/>
              </a:rPr>
              <a:t>https://www.searchenginejournal.com/influencer-program-technology/396052/#close</a:t>
            </a:r>
            <a:endParaRPr lang="en-US" dirty="0"/>
          </a:p>
        </p:txBody>
      </p:sp>
      <p:sp>
        <p:nvSpPr>
          <p:cNvPr id="8" name="Content Placeholder 4"/>
          <p:cNvSpPr txBox="1">
            <a:spLocks/>
          </p:cNvSpPr>
          <p:nvPr/>
        </p:nvSpPr>
        <p:spPr>
          <a:xfrm>
            <a:off x="609600" y="1143000"/>
            <a:ext cx="8229600" cy="4709160"/>
          </a:xfrm>
          <a:prstGeom prst="rect">
            <a:avLst/>
          </a:prstGeom>
        </p:spPr>
        <p:txBody>
          <a:bodyPr vert="horz">
            <a:normAutofit/>
          </a:bodyPr>
          <a:lstStyle/>
          <a:p>
            <a:pPr marL="868680" marR="0" lvl="1" indent="-283464" algn="l" defTabSz="914400" rtl="0" eaLnBrk="1" fontAlgn="auto" latinLnBrk="0" hangingPunct="1">
              <a:lnSpc>
                <a:spcPct val="100000"/>
              </a:lnSpc>
              <a:spcBef>
                <a:spcPct val="20000"/>
              </a:spcBef>
              <a:spcAft>
                <a:spcPts val="0"/>
              </a:spcAft>
              <a:buClr>
                <a:schemeClr val="tx1"/>
              </a:buClr>
              <a:buSzPct val="80000"/>
              <a:buFont typeface="Wingdings 2"/>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r>
              <a:rPr lang="en-US" b="1" dirty="0" smtClean="0"/>
              <a:t>5. Initiate change.</a:t>
            </a:r>
          </a:p>
          <a:p>
            <a:endParaRPr lang="en-US" b="1" dirty="0" smtClean="0"/>
          </a:p>
          <a:p>
            <a:r>
              <a:rPr lang="en-US" dirty="0" smtClean="0"/>
              <a:t>We’ve all heard the saying, “You only have one chance to make a first impression.” When it comes to initiating change, that one chance usually boils down to about 45 seconds. This makes your opener particularly important. The worst opener: “I need to talk with you.” (Think about how those six words make you feel. Not great, right?) The best openers include softer words and phrases, such as </a:t>
            </a:r>
            <a:r>
              <a:rPr lang="en-US" i="1" dirty="0" smtClean="0"/>
              <a:t>ask you, listen to you,</a:t>
            </a:r>
            <a:r>
              <a:rPr lang="en-US" dirty="0" smtClean="0"/>
              <a:t> or </a:t>
            </a:r>
            <a:r>
              <a:rPr lang="en-US" i="1" dirty="0" smtClean="0"/>
              <a:t>need your help.</a:t>
            </a:r>
            <a:endParaRPr lang="en-US" dirty="0" smtClean="0"/>
          </a:p>
          <a:p>
            <a:r>
              <a:rPr lang="en-US" dirty="0" smtClean="0"/>
              <a:t> </a:t>
            </a:r>
          </a:p>
          <a:p>
            <a:pPr marL="1353312" marR="0" lvl="3" indent="-182880" algn="l" defTabSz="914400" rtl="0" eaLnBrk="1" fontAlgn="auto" latinLnBrk="0" hangingPunct="1">
              <a:lnSpc>
                <a:spcPct val="100000"/>
              </a:lnSpc>
              <a:spcBef>
                <a:spcPct val="20000"/>
              </a:spcBef>
              <a:spcAft>
                <a:spcPts val="0"/>
              </a:spcAft>
              <a:buClr>
                <a:schemeClr val="tx1"/>
              </a:buClr>
              <a:buSzPct val="100000"/>
              <a:buFont typeface="Wingdings 3"/>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What is the Approach?</a:t>
            </a:r>
            <a:br>
              <a:rPr lang="en-US" smtClean="0"/>
            </a:br>
            <a:endParaRPr lang="en-US" dirty="0"/>
          </a:p>
        </p:txBody>
      </p:sp>
      <p:sp>
        <p:nvSpPr>
          <p:cNvPr id="5" name="Content Placeholder 4"/>
          <p:cNvSpPr>
            <a:spLocks noGrp="1"/>
          </p:cNvSpPr>
          <p:nvPr>
            <p:ph idx="1"/>
          </p:nvPr>
        </p:nvSpPr>
        <p:spPr/>
        <p:txBody>
          <a:bodyPr/>
          <a:lstStyle/>
          <a:p>
            <a:pPr lvl="1"/>
            <a:endParaRPr lang="en-US" dirty="0" smtClean="0"/>
          </a:p>
          <a:p>
            <a:pPr lvl="3"/>
            <a:endParaRPr lang="en-US" dirty="0" smtClean="0"/>
          </a:p>
          <a:p>
            <a:pPr lvl="3"/>
            <a:endParaRPr lang="en-US" dirty="0" smtClean="0"/>
          </a:p>
          <a:p>
            <a:endParaRPr lang="en-US" dirty="0"/>
          </a:p>
        </p:txBody>
      </p:sp>
      <p:sp>
        <p:nvSpPr>
          <p:cNvPr id="4" name="Rectangle 3"/>
          <p:cNvSpPr/>
          <p:nvPr/>
        </p:nvSpPr>
        <p:spPr>
          <a:xfrm>
            <a:off x="1219200" y="5943600"/>
            <a:ext cx="6781800" cy="646331"/>
          </a:xfrm>
          <a:prstGeom prst="rect">
            <a:avLst/>
          </a:prstGeom>
        </p:spPr>
        <p:txBody>
          <a:bodyPr wrap="square">
            <a:spAutoFit/>
          </a:bodyPr>
          <a:lstStyle/>
          <a:p>
            <a:r>
              <a:rPr lang="en-US" u="sng" dirty="0" smtClean="0">
                <a:hlinkClick r:id="rId2"/>
              </a:rPr>
              <a:t>https://www.searchenginejournal.com/influencer-program-technology/396052/#close</a:t>
            </a:r>
            <a:endParaRPr lang="en-US" dirty="0"/>
          </a:p>
        </p:txBody>
      </p:sp>
      <p:sp>
        <p:nvSpPr>
          <p:cNvPr id="8" name="Content Placeholder 4"/>
          <p:cNvSpPr txBox="1">
            <a:spLocks/>
          </p:cNvSpPr>
          <p:nvPr/>
        </p:nvSpPr>
        <p:spPr>
          <a:xfrm>
            <a:off x="609600" y="1143000"/>
            <a:ext cx="8229600" cy="4709160"/>
          </a:xfrm>
          <a:prstGeom prst="rect">
            <a:avLst/>
          </a:prstGeom>
        </p:spPr>
        <p:txBody>
          <a:bodyPr vert="horz">
            <a:normAutofit fontScale="92500" lnSpcReduction="10000"/>
          </a:bodyPr>
          <a:lstStyle/>
          <a:p>
            <a:r>
              <a:rPr lang="en-US" b="1" dirty="0" smtClean="0"/>
              <a:t>6. Overcome objections.</a:t>
            </a:r>
          </a:p>
          <a:p>
            <a:endParaRPr lang="en-US" b="1" dirty="0" smtClean="0"/>
          </a:p>
          <a:p>
            <a:r>
              <a:rPr lang="en-US" dirty="0" smtClean="0"/>
              <a:t>It’s human nature for people to resist change. They may fear change, think it’s not needed, or feel there’s no hurry. The good news? People are more likely to change their minds if they have at least one objection. To </a:t>
            </a:r>
            <a:r>
              <a:rPr lang="en-US" u="sng" dirty="0" smtClean="0">
                <a:hlinkClick r:id="rId3"/>
              </a:rPr>
              <a:t>overcome objections</a:t>
            </a:r>
            <a:r>
              <a:rPr lang="en-US" dirty="0" smtClean="0"/>
              <a:t>, you must clarify, clarify, clarify. Only then can you get to the bottom of someone’s concerns and distinguish between real objections and procrastination.</a:t>
            </a:r>
          </a:p>
          <a:p>
            <a:r>
              <a:rPr lang="en-US" dirty="0" smtClean="0"/>
              <a:t>Finally</a:t>
            </a:r>
            <a:r>
              <a:rPr lang="en-US" i="1" dirty="0" smtClean="0"/>
              <a:t>, </a:t>
            </a:r>
            <a:r>
              <a:rPr lang="en-US" dirty="0" smtClean="0"/>
              <a:t>the line between influence and manipulation often comes down to intent. So ask yourself if you believe. That is, do you truly believe that the idea or solution you seek to push someone toward is in that person’s best interest? </a:t>
            </a:r>
          </a:p>
          <a:p>
            <a:endParaRPr lang="en-US" dirty="0" smtClean="0"/>
          </a:p>
          <a:p>
            <a:r>
              <a:rPr lang="en-US" dirty="0" smtClean="0"/>
              <a:t>If your answer is yes, you have the very foundation of influencing—not manipulating.</a:t>
            </a:r>
          </a:p>
          <a:p>
            <a:endParaRPr lang="en-US" dirty="0" smtClean="0"/>
          </a:p>
          <a:p>
            <a:r>
              <a:rPr lang="en-US" i="1" dirty="0" smtClean="0"/>
              <a:t>Rob </a:t>
            </a:r>
            <a:r>
              <a:rPr lang="en-US" i="1" dirty="0" err="1" smtClean="0"/>
              <a:t>Jolles</a:t>
            </a:r>
            <a:r>
              <a:rPr lang="en-US" i="1" dirty="0" smtClean="0"/>
              <a:t> is a global speaker and trainer specializing in influence and persuasion and is a multi-best-selling author. His new book is How to Change Minds: The Art of Influence without Manipulation (</a:t>
            </a:r>
            <a:r>
              <a:rPr lang="en-US" i="1" dirty="0" err="1" smtClean="0"/>
              <a:t>Berrett</a:t>
            </a:r>
            <a:r>
              <a:rPr lang="en-US" i="1" dirty="0" smtClean="0"/>
              <a:t>-Koehler, 2013). For more information, visit jolles.com.</a:t>
            </a:r>
          </a:p>
          <a:p>
            <a:r>
              <a:rPr lang="en-US" dirty="0" smtClean="0"/>
              <a:t> </a:t>
            </a:r>
          </a:p>
          <a:p>
            <a:pPr marL="1353312" marR="0" lvl="3" indent="-182880" algn="l" defTabSz="914400" rtl="0" eaLnBrk="1" fontAlgn="auto" latinLnBrk="0" hangingPunct="1">
              <a:lnSpc>
                <a:spcPct val="100000"/>
              </a:lnSpc>
              <a:spcBef>
                <a:spcPct val="20000"/>
              </a:spcBef>
              <a:spcAft>
                <a:spcPts val="0"/>
              </a:spcAft>
              <a:buClr>
                <a:schemeClr val="tx1"/>
              </a:buClr>
              <a:buSzPct val="100000"/>
              <a:buFont typeface="Wingdings 3"/>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are short/long term Goals</a:t>
            </a:r>
          </a:p>
        </p:txBody>
      </p:sp>
      <p:sp>
        <p:nvSpPr>
          <p:cNvPr id="8" name="Content Placeholder 7"/>
          <p:cNvSpPr>
            <a:spLocks noGrp="1"/>
          </p:cNvSpPr>
          <p:nvPr>
            <p:ph sz="half" idx="2"/>
          </p:nvPr>
        </p:nvSpPr>
        <p:spPr/>
        <p:txBody>
          <a:bodyPr/>
          <a:lstStyle/>
          <a:p>
            <a:r>
              <a:rPr lang="en-US" dirty="0" smtClean="0"/>
              <a:t>Long Term Goals</a:t>
            </a:r>
          </a:p>
          <a:p>
            <a:r>
              <a:rPr lang="en-US" dirty="0" smtClean="0"/>
              <a:t>Establish Yourself as a trusted resource</a:t>
            </a:r>
          </a:p>
          <a:p>
            <a:r>
              <a:rPr lang="en-US" dirty="0" smtClean="0"/>
              <a:t>Help Establish other Precincts.</a:t>
            </a:r>
          </a:p>
        </p:txBody>
      </p:sp>
      <p:sp>
        <p:nvSpPr>
          <p:cNvPr id="9" name="Content Placeholder 8"/>
          <p:cNvSpPr>
            <a:spLocks noGrp="1"/>
          </p:cNvSpPr>
          <p:nvPr>
            <p:ph sz="half" idx="1"/>
          </p:nvPr>
        </p:nvSpPr>
        <p:spPr/>
        <p:txBody>
          <a:bodyPr/>
          <a:lstStyle/>
          <a:p>
            <a:r>
              <a:rPr lang="en-US" dirty="0" smtClean="0"/>
              <a:t>Short Term Goals</a:t>
            </a:r>
          </a:p>
          <a:p>
            <a:pPr lvl="1"/>
            <a:r>
              <a:rPr lang="en-US" dirty="0" smtClean="0"/>
              <a:t>Determine your precinct</a:t>
            </a:r>
          </a:p>
          <a:p>
            <a:pPr lvl="1"/>
            <a:r>
              <a:rPr lang="en-US" dirty="0" smtClean="0"/>
              <a:t>Know your Neighbors </a:t>
            </a:r>
          </a:p>
          <a:p>
            <a:pPr lvl="1"/>
            <a:r>
              <a:rPr lang="en-US" dirty="0" smtClean="0"/>
              <a:t>Introduce yourself as the neighbor down the street</a:t>
            </a:r>
          </a:p>
          <a:p>
            <a:pPr lvl="1"/>
            <a:endParaRPr lang="en-US" dirty="0" smtClean="0"/>
          </a:p>
          <a:p>
            <a:pPr lvl="1"/>
            <a:endParaRPr lang="en-US" dirty="0" smtClean="0"/>
          </a:p>
          <a:p>
            <a:pPr lvl="1">
              <a:buNone/>
            </a:pPr>
            <a:endParaRPr lang="en-US" dirty="0" smtClean="0"/>
          </a:p>
          <a:p>
            <a:pPr lvl="1"/>
            <a:endParaRPr lang="en-US" dirty="0" smtClean="0"/>
          </a:p>
          <a:p>
            <a:pPr lv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Comments</a:t>
            </a:r>
            <a:endParaRPr lang="en-US" dirty="0"/>
          </a:p>
        </p:txBody>
      </p:sp>
      <p:sp>
        <p:nvSpPr>
          <p:cNvPr id="3" name="Content Placeholder 2"/>
          <p:cNvSpPr>
            <a:spLocks noGrp="1"/>
          </p:cNvSpPr>
          <p:nvPr>
            <p:ph idx="1"/>
          </p:nvPr>
        </p:nvSpPr>
        <p:spPr/>
        <p:txBody>
          <a:bodyPr/>
          <a:lstStyle/>
          <a:p>
            <a:pPr>
              <a:buNone/>
            </a:pPr>
            <a:r>
              <a:rPr lang="en-US" dirty="0" smtClean="0"/>
              <a:t>	What </a:t>
            </a:r>
            <a:r>
              <a:rPr lang="en-US" dirty="0" smtClean="0"/>
              <a:t>spirit can that be, which by a </a:t>
            </a:r>
            <a:r>
              <a:rPr lang="en-US" dirty="0" smtClean="0"/>
              <a:t>hidden inspiration </a:t>
            </a:r>
            <a:r>
              <a:rPr lang="en-US" dirty="0" smtClean="0"/>
              <a:t>stirs men’s corruption and goads them.. </a:t>
            </a:r>
            <a:endParaRPr lang="en-US" i="1" dirty="0" smtClean="0"/>
          </a:p>
          <a:p>
            <a:pPr lvl="1"/>
            <a:r>
              <a:rPr lang="en-US" i="1" dirty="0" smtClean="0"/>
              <a:t>.. </a:t>
            </a:r>
            <a:r>
              <a:rPr lang="en-US" dirty="0" smtClean="0"/>
              <a:t>deceive the few who are good..</a:t>
            </a:r>
          </a:p>
          <a:p>
            <a:pPr lvl="1"/>
            <a:r>
              <a:rPr lang="en-US" dirty="0" smtClean="0"/>
              <a:t> .. gain possession of the millions who are wicked</a:t>
            </a:r>
            <a:r>
              <a:rPr lang="en-US" dirty="0" smtClean="0"/>
              <a:t>..</a:t>
            </a:r>
          </a:p>
          <a:p>
            <a:pPr lvl="1">
              <a:buNone/>
            </a:pPr>
            <a:endParaRPr lang="en-US" dirty="0" smtClean="0"/>
          </a:p>
          <a:p>
            <a:pPr>
              <a:buNone/>
            </a:pPr>
            <a:r>
              <a:rPr lang="en-US" dirty="0" smtClean="0"/>
              <a:t>–St. Augustine </a:t>
            </a:r>
            <a:r>
              <a:rPr lang="en-US" i="1" dirty="0" smtClean="0"/>
              <a:t>City of God</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457200" y="1219200"/>
            <a:ext cx="8229600" cy="5090160"/>
          </a:xfrm>
        </p:spPr>
        <p:txBody>
          <a:bodyPr>
            <a:normAutofit/>
          </a:bodyPr>
          <a:lstStyle/>
          <a:p>
            <a:r>
              <a:rPr lang="en-US" dirty="0" smtClean="0"/>
              <a:t>What is happening?</a:t>
            </a:r>
          </a:p>
          <a:p>
            <a:r>
              <a:rPr lang="en-US" dirty="0" smtClean="0"/>
              <a:t>Defining the Problem</a:t>
            </a:r>
          </a:p>
          <a:p>
            <a:r>
              <a:rPr lang="en-US" dirty="0" smtClean="0"/>
              <a:t>What are short/long term Goals</a:t>
            </a:r>
          </a:p>
          <a:p>
            <a:r>
              <a:rPr lang="en-US" dirty="0" smtClean="0"/>
              <a:t>What is the Approach?</a:t>
            </a:r>
          </a:p>
          <a:p>
            <a:r>
              <a:rPr lang="en-US" dirty="0" smtClean="0"/>
              <a:t>Questions / Comments /Feedback</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Happenning</a:t>
            </a:r>
            <a:r>
              <a:rPr lang="en-US" dirty="0" smtClean="0"/>
              <a:t>?</a:t>
            </a:r>
            <a:endParaRPr lang="en-US" dirty="0"/>
          </a:p>
        </p:txBody>
      </p:sp>
      <p:sp>
        <p:nvSpPr>
          <p:cNvPr id="3" name="Content Placeholder 2"/>
          <p:cNvSpPr>
            <a:spLocks noGrp="1"/>
          </p:cNvSpPr>
          <p:nvPr>
            <p:ph idx="1"/>
          </p:nvPr>
        </p:nvSpPr>
        <p:spPr>
          <a:xfrm>
            <a:off x="457200" y="1844040"/>
            <a:ext cx="8229600" cy="4709160"/>
          </a:xfrm>
        </p:spPr>
        <p:txBody>
          <a:bodyPr>
            <a:normAutofit fontScale="77500" lnSpcReduction="20000"/>
          </a:bodyPr>
          <a:lstStyle/>
          <a:p>
            <a:pPr>
              <a:buNone/>
            </a:pPr>
            <a:endParaRPr lang="en-US" dirty="0" smtClean="0"/>
          </a:p>
          <a:p>
            <a:r>
              <a:rPr lang="en-US" dirty="0" smtClean="0"/>
              <a:t>Public </a:t>
            </a:r>
            <a:r>
              <a:rPr lang="en-US" dirty="0" smtClean="0"/>
              <a:t>Education and Parental </a:t>
            </a:r>
            <a:r>
              <a:rPr lang="en-US" dirty="0" smtClean="0"/>
              <a:t>Rights</a:t>
            </a:r>
          </a:p>
          <a:p>
            <a:pPr marL="548640" lvl="1" indent="-411480">
              <a:buClr>
                <a:schemeClr val="tx1">
                  <a:shade val="95000"/>
                </a:schemeClr>
              </a:buClr>
              <a:buSzPct val="65000"/>
              <a:buFont typeface="Wingdings 2"/>
              <a:buChar char=""/>
            </a:pPr>
            <a:r>
              <a:rPr lang="en-US" dirty="0" smtClean="0"/>
              <a:t>Children –exposed to alternate life styles or identities  </a:t>
            </a:r>
          </a:p>
          <a:p>
            <a:r>
              <a:rPr lang="en-US" dirty="0" smtClean="0"/>
              <a:t>Energy Control </a:t>
            </a:r>
          </a:p>
          <a:p>
            <a:r>
              <a:rPr lang="en-US" dirty="0" smtClean="0"/>
              <a:t>Food Production Control -sustainable</a:t>
            </a:r>
          </a:p>
          <a:p>
            <a:r>
              <a:rPr lang="en-US" dirty="0" smtClean="0"/>
              <a:t>Climate Change Agenda - Carbon Foot Print</a:t>
            </a:r>
          </a:p>
          <a:p>
            <a:r>
              <a:rPr lang="en-US" dirty="0" smtClean="0"/>
              <a:t>Digital ID </a:t>
            </a:r>
            <a:r>
              <a:rPr lang="en-US" dirty="0" smtClean="0"/>
              <a:t>Implementation</a:t>
            </a:r>
            <a:r>
              <a:rPr lang="en-US" dirty="0" smtClean="0"/>
              <a:t> - </a:t>
            </a:r>
            <a:r>
              <a:rPr lang="en-US" dirty="0" smtClean="0"/>
              <a:t>Zero Trust </a:t>
            </a:r>
            <a:r>
              <a:rPr lang="en-US" dirty="0" smtClean="0"/>
              <a:t>Concept</a:t>
            </a:r>
          </a:p>
          <a:p>
            <a:r>
              <a:rPr lang="en-US" dirty="0" smtClean="0"/>
              <a:t>Centralized Digital Currency</a:t>
            </a:r>
          </a:p>
          <a:p>
            <a:r>
              <a:rPr lang="en-US" dirty="0" smtClean="0"/>
              <a:t>Smart Cities -15 Minute Cities - </a:t>
            </a:r>
            <a:r>
              <a:rPr lang="en-US" dirty="0" err="1" smtClean="0"/>
              <a:t>Geofencing</a:t>
            </a:r>
            <a:r>
              <a:rPr lang="en-US" dirty="0" smtClean="0"/>
              <a:t> (digital prison</a:t>
            </a:r>
            <a:r>
              <a:rPr lang="en-US" dirty="0" smtClean="0"/>
              <a:t>)</a:t>
            </a:r>
          </a:p>
          <a:p>
            <a:r>
              <a:rPr lang="en-US" dirty="0" smtClean="0"/>
              <a:t>Access to Internet and Media ( content moderation &amp; </a:t>
            </a:r>
            <a:r>
              <a:rPr lang="en-US" dirty="0" err="1" smtClean="0"/>
              <a:t>sensorship</a:t>
            </a:r>
            <a:r>
              <a:rPr lang="en-US" dirty="0" smtClean="0"/>
              <a:t>)</a:t>
            </a:r>
          </a:p>
          <a:p>
            <a:r>
              <a:rPr lang="en-US" dirty="0" smtClean="0"/>
              <a:t>Gun </a:t>
            </a:r>
            <a:r>
              <a:rPr lang="en-US" dirty="0" smtClean="0"/>
              <a:t>Control – Infringement on the 2</a:t>
            </a:r>
            <a:r>
              <a:rPr lang="en-US" baseline="30000" dirty="0" smtClean="0"/>
              <a:t>nd</a:t>
            </a:r>
            <a:r>
              <a:rPr lang="en-US" dirty="0" smtClean="0"/>
              <a:t> Amendment</a:t>
            </a:r>
            <a:endParaRPr lang="en-US" dirty="0" smtClean="0"/>
          </a:p>
          <a:p>
            <a:r>
              <a:rPr lang="en-US" dirty="0" smtClean="0"/>
              <a:t>Erosion of Checks and Balances </a:t>
            </a:r>
          </a:p>
          <a:p>
            <a:pPr lvl="1"/>
            <a:r>
              <a:rPr lang="en-US" dirty="0" smtClean="0"/>
              <a:t>( Centralization of Government Power )</a:t>
            </a:r>
          </a:p>
          <a:p>
            <a:pPr lvl="1"/>
            <a:endParaRPr lang="en-US" dirty="0" smtClean="0"/>
          </a:p>
          <a:p>
            <a:pPr>
              <a:buNone/>
            </a:pPr>
            <a:endParaRPr lang="en-US" dirty="0" smtClean="0"/>
          </a:p>
          <a:p>
            <a:endParaRPr lang="en-US" dirty="0"/>
          </a:p>
        </p:txBody>
      </p:sp>
      <p:sp>
        <p:nvSpPr>
          <p:cNvPr id="4" name="TextBox 3"/>
          <p:cNvSpPr txBox="1"/>
          <p:nvPr/>
        </p:nvSpPr>
        <p:spPr>
          <a:xfrm>
            <a:off x="136406" y="1219201"/>
            <a:ext cx="9084538" cy="1846659"/>
          </a:xfrm>
          <a:prstGeom prst="rect">
            <a:avLst/>
          </a:prstGeom>
          <a:noFill/>
        </p:spPr>
        <p:txBody>
          <a:bodyPr wrap="square" rtlCol="0">
            <a:spAutoFit/>
          </a:bodyPr>
          <a:lstStyle/>
          <a:p>
            <a:r>
              <a:rPr lang="en-US" sz="2400" dirty="0" smtClean="0"/>
              <a:t>Psychological Conditioning and Conditional </a:t>
            </a:r>
            <a:r>
              <a:rPr lang="en-US" sz="2400" dirty="0" smtClean="0"/>
              <a:t>Access </a:t>
            </a:r>
            <a:r>
              <a:rPr lang="en-US" sz="2400" dirty="0" smtClean="0"/>
              <a:t>Infrastructure is underway… 2030</a:t>
            </a:r>
          </a:p>
          <a:p>
            <a:endParaRPr lang="en-US" sz="2400" dirty="0" smtClean="0"/>
          </a:p>
          <a:p>
            <a:r>
              <a:rPr lang="en-US" sz="2400" dirty="0" smtClean="0"/>
              <a:t> </a:t>
            </a:r>
            <a:endParaRPr lang="en-US" sz="2400"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happening?</a:t>
            </a:r>
            <a:endParaRPr lang="en-US" dirty="0"/>
          </a:p>
        </p:txBody>
      </p:sp>
      <p:sp>
        <p:nvSpPr>
          <p:cNvPr id="3" name="Content Placeholder 2"/>
          <p:cNvSpPr>
            <a:spLocks noGrp="1"/>
          </p:cNvSpPr>
          <p:nvPr>
            <p:ph idx="1"/>
          </p:nvPr>
        </p:nvSpPr>
        <p:spPr/>
        <p:txBody>
          <a:bodyPr>
            <a:normAutofit fontScale="92500"/>
          </a:bodyPr>
          <a:lstStyle/>
          <a:p>
            <a:pPr lvl="1">
              <a:buNone/>
            </a:pPr>
            <a:endParaRPr lang="en-US" dirty="0" smtClean="0"/>
          </a:p>
          <a:p>
            <a:pPr lvl="1"/>
            <a:r>
              <a:rPr lang="en-US" dirty="0" smtClean="0"/>
              <a:t>Artificial Intelligence – used against those who dissent </a:t>
            </a:r>
          </a:p>
          <a:p>
            <a:pPr lvl="1"/>
            <a:r>
              <a:rPr lang="en-US" dirty="0" smtClean="0"/>
              <a:t>No Cures for Diseases – only symptoms</a:t>
            </a:r>
          </a:p>
          <a:p>
            <a:pPr lvl="2"/>
            <a:r>
              <a:rPr lang="en-US" dirty="0" smtClean="0"/>
              <a:t>Any doctor who tries to be a real Doctor and actually cures people is discredited out of the </a:t>
            </a:r>
            <a:r>
              <a:rPr lang="en-US" dirty="0" smtClean="0"/>
              <a:t>profession</a:t>
            </a:r>
          </a:p>
          <a:p>
            <a:pPr lvl="1"/>
            <a:r>
              <a:rPr lang="en-US" dirty="0" smtClean="0"/>
              <a:t>Environmental Manipulation -Pesticides and other chemical agents</a:t>
            </a:r>
          </a:p>
          <a:p>
            <a:pPr lvl="1"/>
            <a:r>
              <a:rPr lang="en-US" dirty="0" smtClean="0"/>
              <a:t>GMOs -Insects, plants, animals, meat .. Food supply</a:t>
            </a:r>
          </a:p>
          <a:p>
            <a:pPr lvl="1"/>
            <a:r>
              <a:rPr lang="en-US" dirty="0" err="1" smtClean="0"/>
              <a:t>Transhumanism</a:t>
            </a:r>
            <a:r>
              <a:rPr lang="en-US" dirty="0" smtClean="0"/>
              <a:t>- </a:t>
            </a:r>
            <a:r>
              <a:rPr lang="en-US" dirty="0" smtClean="0"/>
              <a:t>— the merging of humans with sophisticated technologies that greatly enhance human intellectual, physical, and psychological capacities. </a:t>
            </a:r>
            <a:endParaRPr lang="en-US" dirty="0" smtClean="0"/>
          </a:p>
          <a:p>
            <a:pPr lvl="1"/>
            <a:r>
              <a:rPr lang="en-US" dirty="0" err="1" smtClean="0"/>
              <a:t>Transgenderism</a:t>
            </a:r>
            <a:endParaRPr lang="en-US" dirty="0" smtClean="0"/>
          </a:p>
          <a:p>
            <a:pPr lvl="1">
              <a:buNone/>
            </a:pPr>
            <a:endParaRPr lang="en-US" dirty="0" smtClean="0"/>
          </a:p>
          <a:p>
            <a:pPr lvl="1">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happening?</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Case Example – Think tank reports are being generated for justification of measures taken. </a:t>
            </a:r>
            <a:endParaRPr lang="en-US" dirty="0" smtClean="0"/>
          </a:p>
          <a:p>
            <a:pPr>
              <a:buNone/>
            </a:pPr>
            <a:endParaRPr lang="en-US" sz="1400" dirty="0" smtClean="0"/>
          </a:p>
          <a:p>
            <a:pPr>
              <a:buNone/>
            </a:pPr>
            <a:r>
              <a:rPr lang="en-US" sz="1400" dirty="0" smtClean="0"/>
              <a:t>BROOKINGS Institute (Feb 2023)</a:t>
            </a:r>
          </a:p>
          <a:p>
            <a:pPr>
              <a:buNone/>
            </a:pPr>
            <a:r>
              <a:rPr lang="en-US" sz="1400" dirty="0" smtClean="0"/>
              <a:t>https://www.brookings.edu/essay/audible-reckoning-how-top-political-podcasters-spread-unsubstantiated-and-false-claims/</a:t>
            </a:r>
          </a:p>
          <a:p>
            <a:pPr>
              <a:buNone/>
            </a:pPr>
            <a:endParaRPr lang="en-US" dirty="0" smtClean="0"/>
          </a:p>
          <a:p>
            <a:pPr>
              <a:buNone/>
            </a:pPr>
            <a:r>
              <a:rPr lang="en-US" i="1" dirty="0" smtClean="0"/>
              <a:t>They are producing papers that state “unsubstantiated claims” are five times greater from conservative podcasters. </a:t>
            </a:r>
          </a:p>
          <a:p>
            <a:pPr>
              <a:buNone/>
            </a:pPr>
            <a:endParaRPr lang="en-US" dirty="0" smtClean="0"/>
          </a:p>
          <a:p>
            <a:pPr>
              <a:buNone/>
            </a:pPr>
            <a:r>
              <a:rPr lang="en-US" dirty="0" smtClean="0"/>
              <a:t>T</a:t>
            </a:r>
            <a:r>
              <a:rPr lang="en-US" dirty="0" smtClean="0"/>
              <a:t>hese types of reports may be used to justify governmental orders/commands to news and social media organizations resulting in censorship/violations of constitutional rights </a:t>
            </a:r>
            <a:r>
              <a:rPr lang="en-US" i="1" dirty="0" smtClean="0"/>
              <a:t>for the greater good</a:t>
            </a:r>
            <a:r>
              <a:rPr lang="en-US"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Podcast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Unlike turning on the radio, listening to a podcast is also more of a deliberate and </a:t>
            </a:r>
            <a:r>
              <a:rPr lang="en-US" b="1" dirty="0" smtClean="0">
                <a:solidFill>
                  <a:schemeClr val="bg1"/>
                </a:solidFill>
              </a:rPr>
              <a:t>decentralized act.</a:t>
            </a:r>
            <a:r>
              <a:rPr lang="en-US" b="1" baseline="30000" dirty="0" smtClean="0">
                <a:solidFill>
                  <a:schemeClr val="bg1"/>
                </a:solidFill>
                <a:hlinkClick r:id="rId2"/>
              </a:rPr>
              <a:t>22</a:t>
            </a:r>
            <a:r>
              <a:rPr lang="en-US" b="1" dirty="0" smtClean="0">
                <a:solidFill>
                  <a:schemeClr val="bg1"/>
                </a:solidFill>
              </a:rPr>
              <a:t> </a:t>
            </a:r>
            <a:r>
              <a:rPr lang="en-US" dirty="0" smtClean="0"/>
              <a:t>The downloadable nature of a podcast episode means that listeners can begin and pause that episode whenever they want. A radio show, by contrast, happens at a specific time and on a specific station and may not repeat. This distinction is because podcast series are hosted across a wide range of websites – like Anchor, </a:t>
            </a:r>
            <a:r>
              <a:rPr lang="en-US" dirty="0" err="1" smtClean="0"/>
              <a:t>Libsyn</a:t>
            </a:r>
            <a:r>
              <a:rPr lang="en-US" dirty="0" smtClean="0"/>
              <a:t>, or </a:t>
            </a:r>
            <a:r>
              <a:rPr lang="en-US" dirty="0" err="1" smtClean="0"/>
              <a:t>BuzzSprout</a:t>
            </a:r>
            <a:r>
              <a:rPr lang="en-US" dirty="0" smtClean="0"/>
              <a:t> – and they can easily be downloaded to and saved on a slew of applications (including </a:t>
            </a:r>
            <a:r>
              <a:rPr lang="en-US" dirty="0" err="1" smtClean="0"/>
              <a:t>Spotify</a:t>
            </a:r>
            <a:r>
              <a:rPr lang="en-US" dirty="0" smtClean="0"/>
              <a:t>, Audible, or Apple Podcasts) for listening at a later date. As a result, podcasting offers a far more decentralized – and diverse – distribution mechanism than radio. </a:t>
            </a:r>
            <a:r>
              <a:rPr lang="en-US" b="1" dirty="0" smtClean="0">
                <a:solidFill>
                  <a:schemeClr val="bg1"/>
                </a:solidFill>
              </a:rPr>
              <a:t>This makes it far more difficult to implement uniform content moderation guidelines for podcasting. </a:t>
            </a:r>
            <a:endParaRPr lang="en-US" b="1" dirty="0">
              <a:solidFill>
                <a:schemeClr val="bg1"/>
              </a:solidFill>
            </a:endParaRPr>
          </a:p>
        </p:txBody>
      </p:sp>
      <p:sp>
        <p:nvSpPr>
          <p:cNvPr id="4" name="Rectangle 3"/>
          <p:cNvSpPr/>
          <p:nvPr/>
        </p:nvSpPr>
        <p:spPr>
          <a:xfrm>
            <a:off x="2133600" y="5791200"/>
            <a:ext cx="5562600" cy="923330"/>
          </a:xfrm>
          <a:prstGeom prst="rect">
            <a:avLst/>
          </a:prstGeom>
        </p:spPr>
        <p:txBody>
          <a:bodyPr wrap="square">
            <a:spAutoFit/>
          </a:bodyPr>
          <a:lstStyle/>
          <a:p>
            <a:r>
              <a:rPr lang="en-US" dirty="0" smtClean="0"/>
              <a:t>https://www.brookings.edu/essay/audible-reckoning-how-top-political-podcasters-spread-unsubstantiated-and-false-claims/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happening?</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566737" y="1295400"/>
            <a:ext cx="8010525" cy="4295775"/>
          </a:xfrm>
          <a:prstGeom prst="rect">
            <a:avLst/>
          </a:prstGeom>
          <a:noFill/>
          <a:ln w="9525">
            <a:noFill/>
            <a:miter lim="800000"/>
            <a:headEnd/>
            <a:tailEnd/>
          </a:ln>
        </p:spPr>
      </p:pic>
      <p:sp>
        <p:nvSpPr>
          <p:cNvPr id="6" name="Rectangle 5"/>
          <p:cNvSpPr/>
          <p:nvPr/>
        </p:nvSpPr>
        <p:spPr>
          <a:xfrm>
            <a:off x="2057400" y="5791200"/>
            <a:ext cx="4572000" cy="923330"/>
          </a:xfrm>
          <a:prstGeom prst="rect">
            <a:avLst/>
          </a:prstGeom>
        </p:spPr>
        <p:txBody>
          <a:bodyPr>
            <a:spAutoFit/>
          </a:bodyPr>
          <a:lstStyle/>
          <a:p>
            <a:r>
              <a:rPr lang="en-US" dirty="0" smtClean="0"/>
              <a:t>https://www.brookings.edu/essay/audible-reckoning-how-top-political-podcasters-spread-unsubstantiated-and-false-claims/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happening?</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2286000" y="1447801"/>
            <a:ext cx="4400123" cy="4191000"/>
          </a:xfrm>
          <a:prstGeom prst="rect">
            <a:avLst/>
          </a:prstGeom>
          <a:noFill/>
          <a:ln w="9525">
            <a:noFill/>
            <a:miter lim="800000"/>
            <a:headEnd/>
            <a:tailEnd/>
          </a:ln>
        </p:spPr>
      </p:pic>
      <p:sp>
        <p:nvSpPr>
          <p:cNvPr id="5" name="Horizontal Scroll 4"/>
          <p:cNvSpPr/>
          <p:nvPr/>
        </p:nvSpPr>
        <p:spPr>
          <a:xfrm>
            <a:off x="838200" y="5791200"/>
            <a:ext cx="7620000" cy="10668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Prevalence Is Not Representative of Institutional Government Policy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Defining the Problem(s)</a:t>
            </a:r>
            <a:endParaRPr lang="en-US" dirty="0"/>
          </a:p>
        </p:txBody>
      </p:sp>
      <p:sp>
        <p:nvSpPr>
          <p:cNvPr id="6" name="Content Placeholder 5"/>
          <p:cNvSpPr>
            <a:spLocks noGrp="1"/>
          </p:cNvSpPr>
          <p:nvPr>
            <p:ph idx="1"/>
          </p:nvPr>
        </p:nvSpPr>
        <p:spPr>
          <a:xfrm>
            <a:off x="457200" y="1600200"/>
            <a:ext cx="8229600" cy="1676400"/>
          </a:xfrm>
        </p:spPr>
        <p:txBody>
          <a:bodyPr/>
          <a:lstStyle/>
          <a:p>
            <a:r>
              <a:rPr lang="en-US" dirty="0" smtClean="0"/>
              <a:t>https://health.gov/healthypeople/objectives-and-data/browse-objectives/vaccination</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381000" y="3276600"/>
            <a:ext cx="8410575" cy="2762250"/>
          </a:xfrm>
          <a:prstGeom prst="rect">
            <a:avLst/>
          </a:prstGeom>
          <a:noFill/>
          <a:ln w="9525">
            <a:noFill/>
            <a:miter lim="800000"/>
            <a:headEnd/>
            <a:tailEnd/>
          </a:ln>
        </p:spPr>
      </p:pic>
      <p:sp>
        <p:nvSpPr>
          <p:cNvPr id="8" name="Rectangle 7"/>
          <p:cNvSpPr/>
          <p:nvPr/>
        </p:nvSpPr>
        <p:spPr>
          <a:xfrm>
            <a:off x="2362200" y="6096000"/>
            <a:ext cx="4572000" cy="646331"/>
          </a:xfrm>
          <a:prstGeom prst="rect">
            <a:avLst/>
          </a:prstGeom>
        </p:spPr>
        <p:txBody>
          <a:bodyPr>
            <a:spAutoFit/>
          </a:bodyPr>
          <a:lstStyle/>
          <a:p>
            <a:r>
              <a:rPr lang="en-US" dirty="0" smtClean="0"/>
              <a:t>https://apps.who.int/gb/ebwha/pdf_files/WHA74/A74_9Add4-en.pdf</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978</TotalTime>
  <Words>1273</Words>
  <Application>Microsoft Office PowerPoint</Application>
  <PresentationFormat>On-screen Show (4:3)</PresentationFormat>
  <Paragraphs>162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Apex</vt:lpstr>
      <vt:lpstr>Adult education outreach</vt:lpstr>
      <vt:lpstr>Agenda</vt:lpstr>
      <vt:lpstr>What is Happenning?</vt:lpstr>
      <vt:lpstr>What is happening?</vt:lpstr>
      <vt:lpstr>What is happening?</vt:lpstr>
      <vt:lpstr>Podcast</vt:lpstr>
      <vt:lpstr>What is happening?</vt:lpstr>
      <vt:lpstr>What is happening?</vt:lpstr>
      <vt:lpstr>Defining the Problem(s)</vt:lpstr>
      <vt:lpstr>Defining the Problem</vt:lpstr>
      <vt:lpstr>What is the Approach? </vt:lpstr>
      <vt:lpstr>What is the Approach? </vt:lpstr>
      <vt:lpstr>What is the Approach? </vt:lpstr>
      <vt:lpstr>What is the Approach? </vt:lpstr>
      <vt:lpstr>What is the Approach? </vt:lpstr>
      <vt:lpstr>What is the Approach? </vt:lpstr>
      <vt:lpstr>What is the Approach? </vt:lpstr>
      <vt:lpstr>What are short/long term Goals</vt:lpstr>
      <vt:lpstr>Questions and 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Zeus</dc:creator>
  <cp:lastModifiedBy>Zeus</cp:lastModifiedBy>
  <cp:revision>57</cp:revision>
  <dcterms:created xsi:type="dcterms:W3CDTF">2023-03-19T14:55:38Z</dcterms:created>
  <dcterms:modified xsi:type="dcterms:W3CDTF">2023-03-20T07:14:35Z</dcterms:modified>
</cp:coreProperties>
</file>